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9" r:id="rId2"/>
    <p:sldId id="2568" r:id="rId3"/>
    <p:sldId id="256" r:id="rId4"/>
    <p:sldId id="2564" r:id="rId5"/>
    <p:sldId id="271" r:id="rId6"/>
    <p:sldId id="270" r:id="rId7"/>
    <p:sldId id="257" r:id="rId8"/>
    <p:sldId id="261" r:id="rId9"/>
    <p:sldId id="262" r:id="rId10"/>
    <p:sldId id="264" r:id="rId11"/>
    <p:sldId id="268" r:id="rId12"/>
    <p:sldId id="265" r:id="rId13"/>
    <p:sldId id="259" r:id="rId14"/>
    <p:sldId id="272" r:id="rId15"/>
    <p:sldId id="273" r:id="rId16"/>
    <p:sldId id="274" r:id="rId17"/>
    <p:sldId id="2565" r:id="rId18"/>
    <p:sldId id="2558" r:id="rId19"/>
    <p:sldId id="2559" r:id="rId20"/>
    <p:sldId id="2560" r:id="rId21"/>
    <p:sldId id="2561" r:id="rId22"/>
    <p:sldId id="2562" r:id="rId23"/>
    <p:sldId id="2563" r:id="rId24"/>
    <p:sldId id="2566" r:id="rId25"/>
    <p:sldId id="275" r:id="rId26"/>
    <p:sldId id="277" r:id="rId27"/>
    <p:sldId id="279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8" r:id="rId37"/>
    <p:sldId id="289" r:id="rId38"/>
    <p:sldId id="25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53129-75D8-4661-AA2B-609F18526E5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CE1A1-854A-4F16-B66F-DC99CD189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7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34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7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5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8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131F-2648-4A35-A929-42A428FC79C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4" Type="http://schemas.openxmlformats.org/officeDocument/2006/relationships/tags" Target="../tags/tag11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6.xml"/><Relationship Id="rId7" Type="http://schemas.openxmlformats.org/officeDocument/2006/relationships/image" Target="../media/image5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7.png"/><Relationship Id="rId4" Type="http://schemas.openxmlformats.org/officeDocument/2006/relationships/tags" Target="../tags/tag17.xml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4" Type="http://schemas.openxmlformats.org/officeDocument/2006/relationships/tags" Target="../tags/tag21.xml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9">
            <a:extLst>
              <a:ext uri="{FF2B5EF4-FFF2-40B4-BE49-F238E27FC236}">
                <a16:creationId xmlns:a16="http://schemas.microsoft.com/office/drawing/2014/main" id="{BAA8C366-B9A4-41EF-8B5B-14FF20F54012}"/>
              </a:ext>
            </a:extLst>
          </p:cNvPr>
          <p:cNvSpPr txBox="1"/>
          <p:nvPr/>
        </p:nvSpPr>
        <p:spPr>
          <a:xfrm>
            <a:off x="1899659" y="352753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E1389C-EB65-4353-BFF4-0488CDA4A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71" y="262089"/>
            <a:ext cx="973866" cy="704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600221-CBF6-4AE5-9B8F-19306BDE9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2303522" y="144206"/>
            <a:ext cx="893400" cy="9403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FBAA1D5-3B8B-4109-8225-EC67AD9D007F}"/>
              </a:ext>
            </a:extLst>
          </p:cNvPr>
          <p:cNvSpPr txBox="1"/>
          <p:nvPr/>
        </p:nvSpPr>
        <p:spPr>
          <a:xfrm>
            <a:off x="2153266" y="1890730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Solving forward problems using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0AC437-A68E-4278-AD5D-F31B5A5FFF66}"/>
              </a:ext>
            </a:extLst>
          </p:cNvPr>
          <p:cNvSpPr txBox="1"/>
          <p:nvPr/>
        </p:nvSpPr>
        <p:spPr>
          <a:xfrm>
            <a:off x="2153266" y="3244041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3EE3DD-85CF-4E6C-A55A-D052C683F74D}"/>
              </a:ext>
            </a:extLst>
          </p:cNvPr>
          <p:cNvSpPr txBox="1"/>
          <p:nvPr/>
        </p:nvSpPr>
        <p:spPr>
          <a:xfrm>
            <a:off x="2153266" y="3754922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B126553-D56D-4B30-872B-7C5573C6AD5B}"/>
              </a:ext>
            </a:extLst>
          </p:cNvPr>
          <p:cNvSpPr txBox="1"/>
          <p:nvPr/>
        </p:nvSpPr>
        <p:spPr>
          <a:xfrm>
            <a:off x="2153266" y="634897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3/13/2023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7C9907-14C1-4BE8-A09E-31E2CFDB5748}"/>
              </a:ext>
            </a:extLst>
          </p:cNvPr>
          <p:cNvSpPr txBox="1"/>
          <p:nvPr/>
        </p:nvSpPr>
        <p:spPr>
          <a:xfrm>
            <a:off x="2153266" y="4320353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CD34FB-4D68-4A2F-8340-39AFEDBCC120}"/>
              </a:ext>
            </a:extLst>
          </p:cNvPr>
          <p:cNvSpPr/>
          <p:nvPr/>
        </p:nvSpPr>
        <p:spPr>
          <a:xfrm>
            <a:off x="4021489" y="5611665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301730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00" y="970502"/>
            <a:ext cx="2971800" cy="237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4" y="970502"/>
            <a:ext cx="2971800" cy="2377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75" y="3990109"/>
            <a:ext cx="2971800" cy="2377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1" y="3990109"/>
            <a:ext cx="2971800" cy="237744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64280" y="3718877"/>
            <a:ext cx="3603535" cy="2648672"/>
            <a:chOff x="7964280" y="3718877"/>
            <a:chExt cx="3603535" cy="26486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280" y="3990109"/>
              <a:ext cx="2971800" cy="237744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162270" y="371887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9.77%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74914" y="4561109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4.68%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857735" y="5371996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3.29%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764251" y="4893556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4.49%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77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W’=W*(1-lr): Effect of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30550" y="1063009"/>
                <a:ext cx="5004088" cy="96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550" y="1063009"/>
                <a:ext cx="5004088" cy="965649"/>
              </a:xfrm>
              <a:prstGeom prst="rect">
                <a:avLst/>
              </a:prstGeom>
              <a:blipFill>
                <a:blip r:embed="rId2"/>
                <a:stretch>
                  <a:fillRect l="-854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599095" y="1361167"/>
                <a:ext cx="164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95" y="1361167"/>
                <a:ext cx="1644072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345"/>
            <a:ext cx="2857500" cy="2286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323022" y="5555952"/>
            <a:ext cx="221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solution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pdetoolbox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"/>
              <p:cNvSpPr txBox="1"/>
              <p:nvPr/>
            </p:nvSpPr>
            <p:spPr>
              <a:xfrm>
                <a:off x="3180522" y="5555953"/>
                <a:ext cx="2211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Self-adaptive PINNs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=10,000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22" y="5555953"/>
                <a:ext cx="221145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3"/>
          <p:cNvSpPr txBox="1"/>
          <p:nvPr/>
        </p:nvSpPr>
        <p:spPr>
          <a:xfrm>
            <a:off x="6315403" y="5643109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residuals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9337280" y="5643109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initial condition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852345"/>
            <a:ext cx="2857500" cy="228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81" y="2902848"/>
            <a:ext cx="2857500" cy="228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8" y="2902848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Constraint for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73382" y="1274618"/>
                <a:ext cx="8081818" cy="83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2" y="1274618"/>
                <a:ext cx="8081818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88291" y="2604655"/>
                <a:ext cx="9772073" cy="10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increases at each iteration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91" y="2604655"/>
                <a:ext cx="9772073" cy="1069203"/>
              </a:xfrm>
              <a:prstGeom prst="rect">
                <a:avLst/>
              </a:prstGeom>
              <a:blipFill>
                <a:blip r:embed="rId3"/>
                <a:stretch>
                  <a:fillRect l="-374" t="-2841" b="-55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3749963" y="3429000"/>
            <a:ext cx="1016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765963" y="2563091"/>
            <a:ext cx="3491346" cy="2378366"/>
            <a:chOff x="4765963" y="2563091"/>
            <a:chExt cx="3491346" cy="2378366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5634181" y="4396510"/>
              <a:ext cx="23645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5634181" y="2563091"/>
              <a:ext cx="27710" cy="183341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022109" y="2937164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936509" y="3255199"/>
              <a:ext cx="434109" cy="5963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259782" y="4572125"/>
              <a:ext cx="99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N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65963" y="2567832"/>
              <a:ext cx="99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22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Different Self-adaptive PINNs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241964" y="1422400"/>
            <a:ext cx="794327" cy="4359564"/>
          </a:xfrm>
          <a:prstGeom prst="leftBrace">
            <a:avLst>
              <a:gd name="adj1" fmla="val 35077"/>
              <a:gd name="adj2" fmla="val 495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12799" y="3417516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Self-adaptive PINNs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74837" y="1154545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</p:txBody>
      </p:sp>
      <p:cxnSp>
        <p:nvCxnSpPr>
          <p:cNvPr id="13" name="直接箭头连接符 12"/>
          <p:cNvCxnSpPr>
            <a:stCxn id="11" idx="3"/>
          </p:cNvCxnSpPr>
          <p:nvPr/>
        </p:nvCxnSpPr>
        <p:spPr>
          <a:xfrm flipV="1">
            <a:off x="5745019" y="1487055"/>
            <a:ext cx="1108363" cy="138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779491" y="1302389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increase at every step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4174837" y="3809850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w*(1-lr)</a:t>
            </a:r>
          </a:p>
        </p:txBody>
      </p:sp>
      <p:cxnSp>
        <p:nvCxnSpPr>
          <p:cNvPr id="29" name="直接箭头连接符 28"/>
          <p:cNvCxnSpPr>
            <a:stCxn id="28" idx="3"/>
            <a:endCxn id="30" idx="1"/>
          </p:cNvCxnSpPr>
          <p:nvPr/>
        </p:nvCxnSpPr>
        <p:spPr>
          <a:xfrm>
            <a:off x="5745019" y="4156214"/>
            <a:ext cx="10344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79490" y="3694549"/>
            <a:ext cx="328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reach the equilibrium</a:t>
            </a:r>
          </a:p>
          <a:p>
            <a:pPr algn="ctr"/>
            <a:r>
              <a:rPr lang="en-US" dirty="0"/>
              <a:t>after a certain number of iterations 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174837" y="5338527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DNN for weights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174835" y="2386385"/>
            <a:ext cx="1570182" cy="7919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constraint for mean</a:t>
            </a:r>
          </a:p>
        </p:txBody>
      </p:sp>
      <p:cxnSp>
        <p:nvCxnSpPr>
          <p:cNvPr id="34" name="直接箭头连接符 33"/>
          <p:cNvCxnSpPr>
            <a:stCxn id="33" idx="3"/>
            <a:endCxn id="35" idx="1"/>
          </p:cNvCxnSpPr>
          <p:nvPr/>
        </p:nvCxnSpPr>
        <p:spPr>
          <a:xfrm flipV="1">
            <a:off x="5745017" y="2782340"/>
            <a:ext cx="1034472" cy="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779489" y="2459174"/>
            <a:ext cx="328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prevent weights from increasing at every step</a:t>
            </a:r>
          </a:p>
        </p:txBody>
      </p:sp>
      <p:cxnSp>
        <p:nvCxnSpPr>
          <p:cNvPr id="41" name="直接箭头连接符 40"/>
          <p:cNvCxnSpPr>
            <a:endCxn id="42" idx="1"/>
          </p:cNvCxnSpPr>
          <p:nvPr/>
        </p:nvCxnSpPr>
        <p:spPr>
          <a:xfrm flipV="1">
            <a:off x="5745017" y="5698712"/>
            <a:ext cx="1108363" cy="69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53380" y="5514046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 memory usage</a:t>
            </a:r>
          </a:p>
        </p:txBody>
      </p:sp>
    </p:spTree>
    <p:extLst>
      <p:ext uri="{BB962C8B-B14F-4D97-AF65-F5344CB8AC3E}">
        <p14:creationId xmlns:p14="http://schemas.microsoft.com/office/powerpoint/2010/main" val="416993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85F0276-1BE2-4248-8536-941AEEBA19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0" y="1670677"/>
            <a:ext cx="9064062" cy="4954384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D17D2930-3438-4439-B51A-7C1206871FD2}"/>
              </a:ext>
            </a:extLst>
          </p:cNvPr>
          <p:cNvSpPr txBox="1"/>
          <p:nvPr/>
        </p:nvSpPr>
        <p:spPr>
          <a:xfrm>
            <a:off x="7912612" y="878075"/>
            <a:ext cx="4137551" cy="95410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Wang S, Yu X, </a:t>
            </a: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Perdikaris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P. When and why PINNs fail to train: A neural tangent kernel perspective. Journal of Computational Physics. 2022 Jan 15;449:110768.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9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5" name="Picture 9" descr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 title="IguanaTex Bitmap Display">
            <a:extLst>
              <a:ext uri="{FF2B5EF4-FFF2-40B4-BE49-F238E27FC236}">
                <a16:creationId xmlns:a16="http://schemas.microsoft.com/office/drawing/2014/main" id="{89BC4145-307F-4E1E-9908-4A91149A12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8" y="957904"/>
            <a:ext cx="7230086" cy="2734366"/>
          </a:xfrm>
          <a:prstGeom prst="rect">
            <a:avLst/>
          </a:prstGeom>
        </p:spPr>
      </p:pic>
      <p:grpSp>
        <p:nvGrpSpPr>
          <p:cNvPr id="6" name="Group 19">
            <a:extLst>
              <a:ext uri="{FF2B5EF4-FFF2-40B4-BE49-F238E27FC236}">
                <a16:creationId xmlns:a16="http://schemas.microsoft.com/office/drawing/2014/main" id="{94614249-3C4F-489A-91D2-F1FD74941490}"/>
              </a:ext>
            </a:extLst>
          </p:cNvPr>
          <p:cNvGrpSpPr/>
          <p:nvPr/>
        </p:nvGrpSpPr>
        <p:grpSpPr>
          <a:xfrm>
            <a:off x="814543" y="3823095"/>
            <a:ext cx="10932414" cy="2852575"/>
            <a:chOff x="814543" y="3823095"/>
            <a:chExt cx="10932414" cy="2852575"/>
          </a:xfrm>
        </p:grpSpPr>
        <p:pic>
          <p:nvPicPr>
            <p:cNvPr id="7" name="Picture 2 1">
              <a:extLst>
                <a:ext uri="{FF2B5EF4-FFF2-40B4-BE49-F238E27FC236}">
                  <a16:creationId xmlns:a16="http://schemas.microsoft.com/office/drawing/2014/main" id="{3E47B38A-FDE4-4C24-B674-2D71F2001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819" y="4140762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 2">
              <a:extLst>
                <a:ext uri="{FF2B5EF4-FFF2-40B4-BE49-F238E27FC236}">
                  <a16:creationId xmlns:a16="http://schemas.microsoft.com/office/drawing/2014/main" id="{5C1D7C5A-7F77-4322-B64A-B35BDF48463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463" y="3878944"/>
              <a:ext cx="775411" cy="170688"/>
            </a:xfrm>
            <a:prstGeom prst="rect">
              <a:avLst/>
            </a:prstGeom>
          </p:spPr>
        </p:pic>
        <p:pic>
          <p:nvPicPr>
            <p:cNvPr id="9" name="Picture 8 1">
              <a:extLst>
                <a:ext uri="{FF2B5EF4-FFF2-40B4-BE49-F238E27FC236}">
                  <a16:creationId xmlns:a16="http://schemas.microsoft.com/office/drawing/2014/main" id="{F2FB8EE3-E98E-445F-99FA-FC390AB9434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469" y="3866302"/>
              <a:ext cx="773785" cy="170688"/>
            </a:xfrm>
            <a:prstGeom prst="rect">
              <a:avLst/>
            </a:prstGeom>
          </p:spPr>
        </p:pic>
        <p:pic>
          <p:nvPicPr>
            <p:cNvPr id="10" name="Picture 6 2">
              <a:extLst>
                <a:ext uri="{FF2B5EF4-FFF2-40B4-BE49-F238E27FC236}">
                  <a16:creationId xmlns:a16="http://schemas.microsoft.com/office/drawing/2014/main" id="{E89BB086-D670-49C6-95B8-3B6EE4AE7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681" y="4140763"/>
              <a:ext cx="3648456" cy="253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 2">
              <a:extLst>
                <a:ext uri="{FF2B5EF4-FFF2-40B4-BE49-F238E27FC236}">
                  <a16:creationId xmlns:a16="http://schemas.microsoft.com/office/drawing/2014/main" id="{FAFCD065-CD65-48D1-BDCB-48E25D885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43" y="4140763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44C6812F-06E0-449E-9D09-F4F3DE94D89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828" y="3823095"/>
              <a:ext cx="646988" cy="17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549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13" name="Picture 2" descr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 title="IguanaTex Bitmap Display">
            <a:extLst>
              <a:ext uri="{FF2B5EF4-FFF2-40B4-BE49-F238E27FC236}">
                <a16:creationId xmlns:a16="http://schemas.microsoft.com/office/drawing/2014/main" id="{53FC1CEC-4AB0-4EEA-89E9-3D0EA6C15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6986"/>
            <a:ext cx="5783313" cy="19858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6BA72DD-DDA8-4640-9FF8-212F8BBD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830345"/>
            <a:ext cx="4572413" cy="316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D7CF4DA-9533-4BE5-81B1-C0C014F5A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40" y="729862"/>
            <a:ext cx="5372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E5CABBC-84F3-4861-8677-2F55EAEF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3787138"/>
            <a:ext cx="4572412" cy="31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8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F8FF1-422A-3347-B1BE-CBE73236831F}"/>
              </a:ext>
            </a:extLst>
          </p:cNvPr>
          <p:cNvSpPr txBox="1"/>
          <p:nvPr/>
        </p:nvSpPr>
        <p:spPr>
          <a:xfrm>
            <a:off x="672639" y="6514995"/>
            <a:ext cx="10846721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0070C0"/>
                </a:solidFill>
              </a:rPr>
              <a:t>Lu L, </a:t>
            </a:r>
            <a:r>
              <a:rPr lang="en-US" sz="1050" dirty="0" err="1">
                <a:solidFill>
                  <a:srgbClr val="0070C0"/>
                </a:solidFill>
              </a:rPr>
              <a:t>Pestourie</a:t>
            </a:r>
            <a:r>
              <a:rPr lang="en-US" sz="1050" dirty="0">
                <a:solidFill>
                  <a:srgbClr val="0070C0"/>
                </a:solidFill>
              </a:rPr>
              <a:t> R, Yao W, Wang Z, Verdugo F, Johnson SG. Physics-informed neural networks with hard constraints for inverse design. SIAM Journal on Scientific Computing. 2021;43(6):B1105-32.</a:t>
            </a:r>
            <a:endParaRPr lang="en-US" sz="10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Picture 7" descr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{bbm}&#10;&#10;\usepackage[a4paper,&#10;bindingoffset=0.2in,&#10;left=1in,&#10;right=2in,&#10;top=1in,&#10;bottom=1in,&#10;footskip=.25in]{geometry}&#10;&#10;\tolerance=1&#10;\emergencystretch=\maxdimen&#10;\hyphenpenalty=10000&#10;\hbadness=10000&#10;&#10;\begin{document}&#10; &#10;&#10;&#10; \begin{itemize}&#10;  \item Solid: $\rho = 0$; fluid: $\rho=1$&#10;  \item Minimize the objective of dissipated power&#10;  \begin{equation*}&#10;   \mathcal{J} = \int_\Omega \left( \frac{1}{2}\nabla \mathbf{u}:\nabla\mathbf{u} + \frac{1}{2}\alpha\mathbf{u}^2 \right)dxdy&#10;  \end{equation*}&#10;  \item Generalized Stokes equation with Darcy's law&#10;  \begin{gather*}&#10;   -\nu \Delta \mathbf{u} + \nabla p = \mathbf{f} \\&#10;   \nabla \cdot \mathbf{u} = 0&#10;  \end{gather*}&#10; \end{itemize}&#10;&#10;&#10;&#10;\begin{itemize}&#10; \item $\mathbf{f} = \alpha \mathbf{u}$: the Brinkman term&#10; \item $\alpha$: inverted permeability $\alpha(\rho) = \overline{\alpha} + (\underline{\alpha} - \overline{\alpha}) \rho \frac{1+q}{\rho+q}$&#10; \item fluid volume constraint:&#10; $$\int_\Omega \rho \, dxdy \le \gamma = 0.9$$&#10;\end{itemize}&#10;&#10; &#10;\end{document}&#10;&#10;&#10;&#10;&#10;&#10;&#10;&#10;" title="IguanaTex Bitmap Display">
            <a:extLst>
              <a:ext uri="{FF2B5EF4-FFF2-40B4-BE49-F238E27FC236}">
                <a16:creationId xmlns:a16="http://schemas.microsoft.com/office/drawing/2014/main" id="{876C8882-C098-4172-940B-EFC5FC8C3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3" y="945839"/>
            <a:ext cx="5858743" cy="4841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7FCF1-5345-684C-8CF6-D4E32038E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859" y="2077174"/>
            <a:ext cx="3899941" cy="2767781"/>
          </a:xfrm>
          <a:prstGeom prst="rect">
            <a:avLst/>
          </a:prstGeom>
        </p:spPr>
      </p:pic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</p:spTree>
    <p:extLst>
      <p:ext uri="{BB962C8B-B14F-4D97-AF65-F5344CB8AC3E}">
        <p14:creationId xmlns:p14="http://schemas.microsoft.com/office/powerpoint/2010/main" val="188034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EFA95A-C29F-8D4E-A64B-5001BA26C80A}"/>
              </a:ext>
            </a:extLst>
          </p:cNvPr>
          <p:cNvGrpSpPr/>
          <p:nvPr/>
        </p:nvGrpSpPr>
        <p:grpSpPr>
          <a:xfrm>
            <a:off x="2413987" y="844915"/>
            <a:ext cx="6498260" cy="5901788"/>
            <a:chOff x="2846870" y="454563"/>
            <a:chExt cx="6498260" cy="59017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8AD212-90B3-6E40-A0F3-45E412DA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6870" y="625160"/>
              <a:ext cx="6498260" cy="54358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27D6B1-EC85-9048-8E5E-AB31FC0629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962" y="486963"/>
              <a:ext cx="109728" cy="1481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CD6CB8-FFD8-E747-9ABE-F0D129D6EC8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977" y="454563"/>
              <a:ext cx="2150669" cy="2029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42E6CF-0F42-284C-B05C-75289222C0C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463" y="6127751"/>
              <a:ext cx="202997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226582-FA67-1D4E-9DC9-B5678C84D9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297" y="6144354"/>
              <a:ext cx="1132027" cy="164592"/>
            </a:xfrm>
            <a:prstGeom prst="rect">
              <a:avLst/>
            </a:prstGeom>
          </p:spPr>
        </p:pic>
      </p:grpSp>
      <p:sp>
        <p:nvSpPr>
          <p:cNvPr id="12" name="圆角矩形 7">
            <a:extLst>
              <a:ext uri="{FF2B5EF4-FFF2-40B4-BE49-F238E27FC236}">
                <a16:creationId xmlns:a16="http://schemas.microsoft.com/office/drawing/2014/main" id="{93DB0535-39AD-4003-9EDF-34E31B7564B1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</p:spTree>
    <p:extLst>
      <p:ext uri="{BB962C8B-B14F-4D97-AF65-F5344CB8AC3E}">
        <p14:creationId xmlns:p14="http://schemas.microsoft.com/office/powerpoint/2010/main" val="159327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F633A2-68D1-4D08-92DD-52BCF495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328473"/>
            <a:ext cx="11597498" cy="5955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42B74-F5A5-4723-9754-95406BBC68B6}"/>
              </a:ext>
            </a:extLst>
          </p:cNvPr>
          <p:cNvSpPr/>
          <p:nvPr/>
        </p:nvSpPr>
        <p:spPr>
          <a:xfrm>
            <a:off x="3405291" y="2081359"/>
            <a:ext cx="410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https://github.com/raj-brown/APMA2070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0FB70E-EF88-4684-927B-823EDCB6492B}"/>
              </a:ext>
            </a:extLst>
          </p:cNvPr>
          <p:cNvSpPr/>
          <p:nvPr/>
        </p:nvSpPr>
        <p:spPr>
          <a:xfrm>
            <a:off x="3498137" y="2582006"/>
            <a:ext cx="392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https://github.com/XuhuiM/APMA2070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86704-EA7A-4A48-8F10-59689D8C6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45" y="1789044"/>
            <a:ext cx="1486556" cy="1486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CCC04-D64A-4AFB-8F4A-79CE0BB04A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169" r="5476" b="4081"/>
          <a:stretch/>
        </p:blipFill>
        <p:spPr>
          <a:xfrm>
            <a:off x="7572655" y="1789044"/>
            <a:ext cx="1646263" cy="16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75B16-CECA-4562-8EF2-C173E283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1" y="1442760"/>
            <a:ext cx="4420217" cy="3972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D4CFA2-882B-4BD5-965E-D6029787A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7575"/>
            <a:ext cx="4058216" cy="1514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742A0-2B72-49D5-A807-74567ED39853}"/>
                  </a:ext>
                </a:extLst>
              </p:cNvPr>
              <p:cNvSpPr txBox="1"/>
              <p:nvPr/>
            </p:nvSpPr>
            <p:spPr>
              <a:xfrm>
                <a:off x="5708342" y="2156888"/>
                <a:ext cx="4445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742A0-2B72-49D5-A807-74567ED3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42" y="2156888"/>
                <a:ext cx="4445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92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75B16-CECA-4562-8EF2-C173E283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1" y="1442760"/>
            <a:ext cx="4420217" cy="3972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CA8C86-A681-449F-A5FC-71011FC8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8" y="2519234"/>
            <a:ext cx="5944430" cy="18195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583592-8C68-4846-A066-D88B77321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81" y="4362579"/>
            <a:ext cx="1991003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75B16-CECA-4562-8EF2-C173E283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7" y="1442760"/>
            <a:ext cx="4420217" cy="3972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D177B6-1896-40D0-9FE2-E56AF707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93" y="1627134"/>
            <a:ext cx="6394199" cy="36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75B16-CECA-4562-8EF2-C173E283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7" y="1442760"/>
            <a:ext cx="4420217" cy="3972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C5F099-238F-458B-875A-958E067C4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9"/>
          <a:stretch/>
        </p:blipFill>
        <p:spPr>
          <a:xfrm>
            <a:off x="5395044" y="1442760"/>
            <a:ext cx="6087919" cy="16486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C88AE0-04DE-4519-8C2F-3E6AC277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12" y="3120502"/>
            <a:ext cx="5915851" cy="3200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5EFE55-8A03-48C5-91F1-35E6F4DD4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76" y="1043975"/>
            <a:ext cx="1991003" cy="342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47891A-83AC-488C-9A54-5B7A0B1CBA6B}"/>
                  </a:ext>
                </a:extLst>
              </p:cNvPr>
              <p:cNvSpPr txBox="1"/>
              <p:nvPr/>
            </p:nvSpPr>
            <p:spPr>
              <a:xfrm>
                <a:off x="8859914" y="1029004"/>
                <a:ext cx="1522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47891A-83AC-488C-9A54-5B7A0B1CB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914" y="1029004"/>
                <a:ext cx="1522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37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C23643-EC7D-4617-ACA0-9FC32FE5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" y="923327"/>
            <a:ext cx="12058933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0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5F248-DDA3-46FC-9975-C6571853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1" y="1215960"/>
            <a:ext cx="11839458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BEE41-DB9A-4E66-A7BF-8C931C8B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0" y="889796"/>
            <a:ext cx="8571719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0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093287-EB56-42EE-AD0B-01CA5233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138"/>
            <a:ext cx="12083319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BDE39209-E1E2-425B-8752-58C4F717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45" y="1683496"/>
            <a:ext cx="5511595" cy="4129678"/>
          </a:xfrm>
          <a:prstGeom prst="rect">
            <a:avLst/>
          </a:prstGeom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0C81CD3F-739C-4F61-A721-34FA4BBFD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98"/>
          <a:stretch/>
        </p:blipFill>
        <p:spPr>
          <a:xfrm>
            <a:off x="377360" y="2509995"/>
            <a:ext cx="5275155" cy="18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6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488483-C8A6-471C-84EC-45EFD76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3" y="895892"/>
            <a:ext cx="11498053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5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3" name="Picture 9" descr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 title="IguanaTex Bitmap Display">
            <a:extLst>
              <a:ext uri="{FF2B5EF4-FFF2-40B4-BE49-F238E27FC236}">
                <a16:creationId xmlns:a16="http://schemas.microsoft.com/office/drawing/2014/main" id="{4B7292C3-FC3D-4DEC-A5E4-A79A9505D9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8" y="957904"/>
            <a:ext cx="7230086" cy="2734366"/>
          </a:xfrm>
          <a:prstGeom prst="rect">
            <a:avLst/>
          </a:prstGeom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472721D4-B1F9-422D-A4F0-88DF10C9A9BD}"/>
              </a:ext>
            </a:extLst>
          </p:cNvPr>
          <p:cNvGrpSpPr/>
          <p:nvPr/>
        </p:nvGrpSpPr>
        <p:grpSpPr>
          <a:xfrm>
            <a:off x="814543" y="3823095"/>
            <a:ext cx="10932414" cy="2852575"/>
            <a:chOff x="814543" y="3823095"/>
            <a:chExt cx="10932414" cy="2852575"/>
          </a:xfrm>
        </p:grpSpPr>
        <p:pic>
          <p:nvPicPr>
            <p:cNvPr id="5" name="Picture 2 1">
              <a:extLst>
                <a:ext uri="{FF2B5EF4-FFF2-40B4-BE49-F238E27FC236}">
                  <a16:creationId xmlns:a16="http://schemas.microsoft.com/office/drawing/2014/main" id="{DA814C87-D376-4380-8A1E-8EA5EC87D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819" y="4140762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 2">
              <a:extLst>
                <a:ext uri="{FF2B5EF4-FFF2-40B4-BE49-F238E27FC236}">
                  <a16:creationId xmlns:a16="http://schemas.microsoft.com/office/drawing/2014/main" id="{0367D9A5-D923-4B48-9A18-EF900DA5772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463" y="3878944"/>
              <a:ext cx="775411" cy="170688"/>
            </a:xfrm>
            <a:prstGeom prst="rect">
              <a:avLst/>
            </a:prstGeom>
          </p:spPr>
        </p:pic>
        <p:pic>
          <p:nvPicPr>
            <p:cNvPr id="7" name="Picture 8 1">
              <a:extLst>
                <a:ext uri="{FF2B5EF4-FFF2-40B4-BE49-F238E27FC236}">
                  <a16:creationId xmlns:a16="http://schemas.microsoft.com/office/drawing/2014/main" id="{BC2FA1AC-A9DB-43CC-ACCA-B46E7EBB02F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469" y="3866302"/>
              <a:ext cx="773785" cy="170688"/>
            </a:xfrm>
            <a:prstGeom prst="rect">
              <a:avLst/>
            </a:prstGeom>
          </p:spPr>
        </p:pic>
        <p:pic>
          <p:nvPicPr>
            <p:cNvPr id="8" name="Picture 6 2">
              <a:extLst>
                <a:ext uri="{FF2B5EF4-FFF2-40B4-BE49-F238E27FC236}">
                  <a16:creationId xmlns:a16="http://schemas.microsoft.com/office/drawing/2014/main" id="{74C07F9C-7299-4835-8BE2-544E4B74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681" y="4140763"/>
              <a:ext cx="3648456" cy="253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 2">
              <a:extLst>
                <a:ext uri="{FF2B5EF4-FFF2-40B4-BE49-F238E27FC236}">
                  <a16:creationId xmlns:a16="http://schemas.microsoft.com/office/drawing/2014/main" id="{F27A794C-F3A6-4120-9EA8-78B141903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43" y="4140763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44CDAB1C-FD4C-4B57-B237-0CEAC910906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828" y="3823095"/>
              <a:ext cx="646988" cy="17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840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B928B5-7CDC-457A-85EE-1EBF5567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6" y="908572"/>
            <a:ext cx="11754107" cy="5413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CA0F45-FA0C-4754-AF0F-24781A72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50" y="5571443"/>
            <a:ext cx="543810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72786-63FD-4932-A250-D04A81FB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" y="685562"/>
            <a:ext cx="11705335" cy="5486876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E593143D-E2F8-4B89-B1D9-10F36FF9F94B}"/>
              </a:ext>
            </a:extLst>
          </p:cNvPr>
          <p:cNvSpPr txBox="1"/>
          <p:nvPr/>
        </p:nvSpPr>
        <p:spPr>
          <a:xfrm>
            <a:off x="498656" y="6407275"/>
            <a:ext cx="10716936" cy="27699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McClenny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L, Braga-Neto U. Self-adaptive physics-informed neural networks using a soft attention mechanism. </a:t>
            </a:r>
            <a:r>
              <a:rPr lang="en-US" sz="12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preprint arXiv:2009.04544. 2020 Sep 7.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81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DF1466-7A87-4E74-A79B-C9965433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9" y="1155278"/>
            <a:ext cx="11290771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4AD551-451A-48EE-A03E-FD34A1E6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649606"/>
            <a:ext cx="11607790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5C4DC4-3191-4F61-B6C7-B3077A10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124"/>
            <a:ext cx="12046740" cy="5450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BA5A1C-BB2F-4BAC-B495-DD4884778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39" y="895501"/>
            <a:ext cx="12193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6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3" name="Picture 2" descr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 title="IguanaTex Bitmap Display">
            <a:extLst>
              <a:ext uri="{FF2B5EF4-FFF2-40B4-BE49-F238E27FC236}">
                <a16:creationId xmlns:a16="http://schemas.microsoft.com/office/drawing/2014/main" id="{3B3DD94A-30DB-4D7B-8742-30B28A6DD8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69" y="4528110"/>
            <a:ext cx="5783313" cy="198582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C7875F-0D28-4070-92E3-B8646942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830345"/>
            <a:ext cx="5143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A1367-1024-49C0-8FCA-B791688B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40" y="729862"/>
            <a:ext cx="5372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7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EDF745-77FF-404C-9310-60AC79334870}"/>
              </a:ext>
            </a:extLst>
          </p:cNvPr>
          <p:cNvSpPr txBox="1"/>
          <p:nvPr/>
        </p:nvSpPr>
        <p:spPr>
          <a:xfrm>
            <a:off x="2508233" y="2915259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5C787-1D7A-48F7-9AA7-82482EBDE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5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1A0C8D-F829-40AD-BE21-DFBB62BE8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09" y="1840878"/>
            <a:ext cx="3794306" cy="286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8FBE446-1BA1-4425-8F4B-48009A6FC5AC}"/>
                  </a:ext>
                </a:extLst>
              </p:cNvPr>
              <p:cNvSpPr/>
              <p:nvPr/>
            </p:nvSpPr>
            <p:spPr>
              <a:xfrm>
                <a:off x="6096000" y="197758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8FBE446-1BA1-4425-8F4B-48009A6FC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77582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59AF73A9-3DB3-4E66-B751-9D804BB209F1}"/>
              </a:ext>
            </a:extLst>
          </p:cNvPr>
          <p:cNvSpPr/>
          <p:nvPr/>
        </p:nvSpPr>
        <p:spPr>
          <a:xfrm>
            <a:off x="8180472" y="2668074"/>
            <a:ext cx="353962" cy="1113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66E309-0CDC-4CC5-BD61-0606AB1EB08B}"/>
                  </a:ext>
                </a:extLst>
              </p:cNvPr>
              <p:cNvSpPr/>
              <p:nvPr/>
            </p:nvSpPr>
            <p:spPr>
              <a:xfrm>
                <a:off x="5798076" y="3944060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66E309-0CDC-4CC5-BD61-0606AB1EB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76" y="3944060"/>
                <a:ext cx="5472716" cy="458523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4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From PINN to self-adaptive PINNs</a:t>
            </a: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1CDEB9AC-8162-4943-96EE-77329ECD89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1" y="1329769"/>
            <a:ext cx="3104899" cy="814426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52E37327-54FD-43D9-8C21-9E5DCBB400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9" y="3590870"/>
            <a:ext cx="3189430" cy="2727758"/>
          </a:xfrm>
          <a:prstGeom prst="rect">
            <a:avLst/>
          </a:prstGeom>
        </p:spPr>
      </p:pic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96D65832-D9C8-461A-9201-9800F300A9B3}"/>
              </a:ext>
            </a:extLst>
          </p:cNvPr>
          <p:cNvSpPr/>
          <p:nvPr/>
        </p:nvSpPr>
        <p:spPr>
          <a:xfrm>
            <a:off x="572597" y="3433722"/>
            <a:ext cx="3883268" cy="32100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BB4B4F0F-1ABF-444B-8C88-458C05B49B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4" y="2882347"/>
            <a:ext cx="3686861" cy="203200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7A02BB58-CFBF-4E69-BE45-A0DD74D94A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" y="859306"/>
            <a:ext cx="1607718" cy="144678"/>
          </a:xfrm>
          <a:prstGeom prst="rect">
            <a:avLst/>
          </a:prstGeom>
        </p:spPr>
      </p:pic>
      <p:pic>
        <p:nvPicPr>
          <p:cNvPr id="31" name="Picture 26">
            <a:extLst>
              <a:ext uri="{FF2B5EF4-FFF2-40B4-BE49-F238E27FC236}">
                <a16:creationId xmlns:a16="http://schemas.microsoft.com/office/drawing/2014/main" id="{7DF4D981-440B-4019-8A5D-025427BA87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57" y="2336706"/>
            <a:ext cx="1170431" cy="144678"/>
          </a:xfrm>
          <a:prstGeom prst="rect">
            <a:avLst/>
          </a:prstGeom>
        </p:spPr>
      </p:pic>
      <p:pic>
        <p:nvPicPr>
          <p:cNvPr id="32" name="Picture 30">
            <a:extLst>
              <a:ext uri="{FF2B5EF4-FFF2-40B4-BE49-F238E27FC236}">
                <a16:creationId xmlns:a16="http://schemas.microsoft.com/office/drawing/2014/main" id="{F1E6B41E-5D19-4738-910D-93AFCAE891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79" y="1371600"/>
            <a:ext cx="6399564" cy="4947028"/>
          </a:xfrm>
          <a:prstGeom prst="rect">
            <a:avLst/>
          </a:prstGeom>
        </p:spPr>
      </p:pic>
      <p:sp>
        <p:nvSpPr>
          <p:cNvPr id="33" name="文本框 4">
            <a:extLst>
              <a:ext uri="{FF2B5EF4-FFF2-40B4-BE49-F238E27FC236}">
                <a16:creationId xmlns:a16="http://schemas.microsoft.com/office/drawing/2014/main" id="{D979D146-A0FA-49F4-BF3D-7F2E034B08A7}"/>
              </a:ext>
            </a:extLst>
          </p:cNvPr>
          <p:cNvSpPr txBox="1"/>
          <p:nvPr/>
        </p:nvSpPr>
        <p:spPr>
          <a:xfrm>
            <a:off x="4860194" y="5352055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gradient descent</a:t>
            </a: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46645FF5-571C-4214-B68A-800FCA08E800}"/>
              </a:ext>
            </a:extLst>
          </p:cNvPr>
          <p:cNvSpPr txBox="1"/>
          <p:nvPr/>
        </p:nvSpPr>
        <p:spPr>
          <a:xfrm>
            <a:off x="4860193" y="5771290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gradient ascent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84553726-BE07-440F-A68C-0A655CD83F09}"/>
              </a:ext>
            </a:extLst>
          </p:cNvPr>
          <p:cNvSpPr txBox="1"/>
          <p:nvPr/>
        </p:nvSpPr>
        <p:spPr>
          <a:xfrm>
            <a:off x="5549301" y="791220"/>
            <a:ext cx="6449915" cy="5232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McClenny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L, Braga-Neto U. Self-adaptive physics-informed neural networks using a soft attention mechanism. </a:t>
            </a: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preprint arXiv:2009.04544. 2020.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6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0879" y="185414"/>
                <a:ext cx="443782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∈[−1, 1]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9" y="185414"/>
                <a:ext cx="4437821" cy="681982"/>
              </a:xfrm>
              <a:prstGeom prst="rect">
                <a:avLst/>
              </a:prstGeom>
              <a:blipFill>
                <a:blip r:embed="rId2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" y="1269011"/>
            <a:ext cx="28575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76" y="1269011"/>
            <a:ext cx="28575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1269011"/>
            <a:ext cx="28575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" y="4223734"/>
            <a:ext cx="2857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105" y="3665811"/>
            <a:ext cx="221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solution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pdetoolbox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9103" y="3758142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PINNs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88398" y="3711606"/>
                <a:ext cx="2211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Self-adaptive PINNs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=10,000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98" y="3711606"/>
                <a:ext cx="2211456" cy="461665"/>
              </a:xfrm>
              <a:prstGeom prst="rect">
                <a:avLst/>
              </a:prstGeom>
              <a:blipFill>
                <a:blip r:embed="rId7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38700" y="6435227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21087" y="227694"/>
                <a:ext cx="33196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87" y="227694"/>
                <a:ext cx="3319669" cy="646331"/>
              </a:xfrm>
              <a:prstGeom prst="rect">
                <a:avLst/>
              </a:prstGeom>
              <a:blipFill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77" y="4149227"/>
            <a:ext cx="285750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38" y="4223734"/>
            <a:ext cx="285750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1626" y="6435227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residuals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5774" y="6374370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initial condition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39759" y="117535"/>
            <a:ext cx="368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DNN: 4 hidden layers with 128 neurons per layer</a:t>
            </a:r>
          </a:p>
          <a:p>
            <a:r>
              <a:rPr lang="en-US" sz="1200" dirty="0"/>
              <a:t>20,000 random points for residual</a:t>
            </a:r>
          </a:p>
          <a:p>
            <a:r>
              <a:rPr lang="en-US" sz="1200" dirty="0"/>
              <a:t>200 uniform points for initial conditions</a:t>
            </a:r>
          </a:p>
          <a:p>
            <a:r>
              <a:rPr lang="en-US" sz="1200" dirty="0"/>
              <a:t>100 uniform points for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35088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2" y="4181119"/>
            <a:ext cx="2971800" cy="2377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4181119"/>
            <a:ext cx="2971800" cy="237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26" y="951521"/>
            <a:ext cx="3040846" cy="2432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92" y="951521"/>
            <a:ext cx="3040380" cy="243230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945018" y="4158095"/>
            <a:ext cx="3205383" cy="2377440"/>
            <a:chOff x="1212500" y="4050636"/>
            <a:chExt cx="3205383" cy="23774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500" y="4050636"/>
              <a:ext cx="2971801" cy="237744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44073" y="445192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6.92%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637" y="553381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3.31%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099393" y="489890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3.69%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4319" y="5478825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3.91%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</a:t>
            </a:r>
          </a:p>
        </p:txBody>
      </p:sp>
      <p:pic>
        <p:nvPicPr>
          <p:cNvPr id="13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6" y="1070253"/>
            <a:ext cx="5472000" cy="215802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022764" y="2530764"/>
            <a:ext cx="2401455" cy="697509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424220" y="1409700"/>
            <a:ext cx="2262330" cy="1469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59237" y="1155703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gradient ascent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492587" y="2088246"/>
                <a:ext cx="5004088" cy="96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587" y="2088246"/>
                <a:ext cx="5004088" cy="965649"/>
              </a:xfrm>
              <a:prstGeom prst="rect">
                <a:avLst/>
              </a:prstGeom>
              <a:blipFill>
                <a:blip r:embed="rId3"/>
                <a:stretch>
                  <a:fillRect l="-731" t="-633" b="-6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76300" y="3552825"/>
                <a:ext cx="10077450" cy="1558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First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then decrease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552825"/>
                <a:ext cx="10077450" cy="1558504"/>
              </a:xfrm>
              <a:prstGeom prst="rect">
                <a:avLst/>
              </a:prstGeom>
              <a:blipFill>
                <a:blip r:embed="rId4"/>
                <a:stretch>
                  <a:fillRect l="-423" t="-2353" b="-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04850" y="5816533"/>
            <a:ext cx="1078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rates are important!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5555385" y="4424218"/>
            <a:ext cx="254288" cy="969818"/>
          </a:xfrm>
          <a:prstGeom prst="leftBrace">
            <a:avLst>
              <a:gd name="adj1" fmla="val 55552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555385" y="4258029"/>
                <a:ext cx="2453121" cy="40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85" y="4258029"/>
                <a:ext cx="2453121" cy="406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555385" y="5153511"/>
                <a:ext cx="2453121" cy="40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85" y="5153511"/>
                <a:ext cx="2453121" cy="406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342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1"/>
  <p:tag name="ORIGINALWIDTH" val="1910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&#10;&#10;\begin{align*}&#10;\begin{aligned}&#10;&amp;\mathcal{N}_{\boldsymbol{x}, t}[u(\boldsymbol{x}, t)]=0, \quad \boldsymbol{x} \in \Omega, t \in[0, T] \\&#10;&amp;(\boldsymbol{x}, t)=g(\boldsymbol{x}, t), \quad \boldsymbol{x} \in \partial \Omega, t \in[0, T] \\&#10;&amp;u(\boldsymbol{x}, 0)=h(\boldsymbol{x}), \quad \boldsymbol{x} \in \Omega&#10;\end{aligned}&#10;\end{align*} &#10;\end{document}&#10;&#10;&#10;"/>
  <p:tag name="IGUANATEXSIZE" val="16"/>
  <p:tag name="IGUANATEXCURSOR" val="1453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6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2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39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2}$ &#10; &#10;\end{document}"/>
  <p:tag name="IGUANATEXSIZE" val="16"/>
  <p:tag name="IGUANATEXCURSOR" val="1126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5.864"/>
  <p:tag name="ORIGINALWIDTH" val="3162.355"/>
  <p:tag name="LATEXADDIN" val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/>
  <p:tag name="IGUANATEXSIZE" val="18"/>
  <p:tag name="IGUANATEXCURSOR" val="6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7.169"/>
  <p:tag name="ORIGINALWIDTH" val="3203.599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{bbm}&#10;&#10;\usepackage[a4paper,&#10;bindingoffset=0.2in,&#10;left=1in,&#10;right=2in,&#10;top=1in,&#10;bottom=1in,&#10;footskip=.25in]{geometry}&#10;&#10;\tolerance=1&#10;\emergencystretch=\maxdimen&#10;\hyphenpenalty=10000&#10;\hbadness=10000&#10;&#10;\begin{document}&#10; &#10;&#10;&#10; \begin{itemize}&#10;  \item Solid: $\rho = 0$; fluid: $\rho=1$&#10;  \item Minimize the objective of dissipated power&#10;  \begin{equation*}&#10;   \mathcal{J} = \int_\Omega \left( \frac{1}{2}\nabla \mathbf{u}:\nabla\mathbf{u} + \frac{1}{2}\alpha\mathbf{u}^2 \right)dxdy&#10;  \end{equation*}&#10;  \item Generalized Stokes equation with Darcy's law&#10;  \begin{gather*}&#10;   -\nu \Delta \mathbf{u} + \nabla p = \mathbf{f} \\&#10;   \nabla \cdot \mathbf{u} = 0&#10;  \end{gather*}&#10; \end{itemize}&#10;&#10;&#10;&#10;\begin{itemize}&#10; \item $\mathbf{f} = \alpha \mathbf{u}$: the Brinkman term&#10; \item $\alpha$: inverted permeability $\alpha(\rho) = \overline{\alpha} + (\underline{\alpha} - \overline{\alpha}) \rho \frac{1+q}{\rho+q}$&#10; \item fluid volume constraint:&#10; $$\int_\Omega \rho \, dxdy \le \gamma = 0.9$$&#10;\end{itemize}&#10;&#10; &#10;\end{document}&#10;&#10;&#10;&#10;&#10;&#10;&#10;&#10;"/>
  <p:tag name="IGUANATEXSIZE" val="18"/>
  <p:tag name="IGUANATEXCURSOR" val="1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60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\[ \rho \]&#10;&#10;&#10;\end{document}&#10;&#10;&#10;&#10;&#10;&#10;&#10;&#10;"/>
  <p:tag name="IGUANATEXSIZE" val="18"/>
  <p:tag name="IGUANATEXCURSOR" val="1042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76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Inverted Permeability&#10;&#10;&#10;\end{document}&#10;&#10;&#10;&#10;&#10;&#10;&#10;&#10;"/>
  <p:tag name="IGUANATEXSIZE" val="18"/>
  <p:tag name="IGUANATEXCURSOR" val="1049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11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\[ |u| \]&#10;&#10;&#10;\end{document}&#10;&#10;&#10;&#10;&#10;&#10;&#10;&#10;"/>
  <p:tag name="IGUANATEXSIZE" val="18"/>
  <p:tag name="IGUANATEXCURSOR" val="1040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619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Streamlines&#10;&#10;&#10;\end{document}&#10;&#10;&#10;&#10;&#10;&#10;&#10;&#10;"/>
  <p:tag name="IGUANATEXSIZE" val="18"/>
  <p:tag name="IGUANATEXCURSOR" val="1046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2.621"/>
  <p:tag name="ORIGINALWIDTH" val="2730.40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/>
  <p:tag name="IGUANATEXSIZE" val="18.67"/>
  <p:tag name="IGUANATEXCURSOR" val="1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7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3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8"/>
  <p:tag name="ORIGINALWIDTH" val="1962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\begin{align*}&#10;\begin{aligned}&#10;\mathcal{L}_{s}(\boldsymbol{w}) &amp;=\frac{1}{N_{s}} \sum_{i=1}^{N_{s}}\left|u\left(\boldsymbol{x}_{s}^{i}, t_{s}^{i} ; \boldsymbol{w}\right)-y_{s}^{i}\right|^{2} \\&#10;\mathcal{L}_{r}(\boldsymbol{w}) &amp;=\frac{1}{N_{r}} \sum_{i=1}^{N_{r}} r\left(\boldsymbol{x}_{r}^{i}, t_{r}^{i} ; \boldsymbol{w}\right)^{2} \\&#10;\mathcal{L}_{b}(\boldsymbol{w}) &amp;=\frac{1}{N_{b}} \sum_{i=1}^{N_{b}}\left|u\left(\boldsymbol{x}_{b}^{i}, t_{b}^{i} ; \boldsymbol{w}\right)-g_{b}^{i}\right|^{2} \\&#10;\mathcal{L}_{0}(\boldsymbol{w}) &amp;=\frac{1}{N_{0}} \sum_{i=1}^{N_{0}}\left|u\left(\boldsymbol{x}_{0}^{i}, 0 ; \boldsymbol{w}\right)-h_{0}^{i}\right|^{2}&#10;\end{aligned}&#10;\end{align*}&#10;&#10;&#10;\end{document}&#10;&#10;&#10;"/>
  <p:tag name="IGUANATEXSIZE" val="16"/>
  <p:tag name="IGUANATEXCURSOR" val="1790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6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2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39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2}$ &#10; &#10;\end{document}"/>
  <p:tag name="IGUANATEXSIZE" val="16"/>
  <p:tag name="IGUANATEXCURSOR" val="1126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5.864"/>
  <p:tag name="ORIGINALWIDTH" val="3162.355"/>
  <p:tag name="LATEXADDIN" val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/>
  <p:tag name="IGUANATEXSIZE" val="18"/>
  <p:tag name="IGUANATEXCURSOR" val="6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226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&#10;\begin{align*} &#10;\mathcal{L}(\boldsymbol{w})=\mathcal{L}_{s}(\boldsymbol{w})+\mathcal{L}_{r}(\boldsymbol{w})+\mathcal{L}_{b}(\boldsymbol{w})+\mathcal{L}_{0}(\boldsymbol{w})&#10;\end{align*}&#10;\end{document}"/>
  <p:tag name="IGUANATEXSIZE" val="16"/>
  <p:tag name="IGUANATEXCURSOR" val="1299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98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PDE is Defined as &#10; &#10;\end{document}"/>
  <p:tag name="IGUANATEXSIZE" val="16"/>
  <p:tag name="IGUANATEXCURSOR" val="1132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720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Loss function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56"/>
  <p:tag name="ORIGINALWIDTH" val="5635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Self-adaptive PINN utilizes the following loss function&#10;$$&#10;\mathcal{L}\left(w, \lambda_{r}, \lambda_{b}, \lambda_{0}\right)=\mathcal{L}_{s}(w)+\mathcal{L}_{r}\left(w, \lambda_{r}\right)+\mathcal{L}_{b}\left(w, \lambda_{b}\right)+\mathcal{L}_{0}\left(w, \lambda_{0}\right)&#10;$$&#10;where $\lambda_{r}=\left(\lambda_{r}^{1}, \ldots, \lambda_{r}^{N_{r}}\right), \lambda_{b}=\left(\lambda_{b}^{1}, \ldots, \lambda_{b}^{N_{b}}\right)$, and $\lambda_{n}=\left(\lambda_{0}^{1}, \ldots, \lambda_{0}^{N_{0}}\right)$ are trainable selfadaptation weights for the initial, boundary, and collocation points, respectively, and&#10;$$&#10;\begin{aligned}&#10;&amp;\mathcal{L}_{r}\left(w, \lambda_{r}\right)=\frac{1}{N_{r}} \sum_{i=1}^{N_{r}}\left[\lambda_{r}^{i} r\left(x_{r^{\prime}}^{i} t_{r}^{1}: w\right)\right]^{2} \\&#10;&amp;\mathcal{L}_{b}\left(w, \lambda_{b}\right)-\frac{1}{N_{b}} \sum_{i=1}^{N_{b}}\left[\lambda_{b}^{i}\left(u\left(x_{b}^{i}, t_{b,}^{i} ; w\right)-g_{b}^{\prime}\right)\right]^{2} \\&#10;&amp;\mathcal{L}_{0}\left(w, \lambda_{0}\right)=\frac{1}{N_{0}} \sum_{i=1}^{N_{0}}\left[\lambda_{0}^{i}\left(u\left(x_{0}^{i}, 0 ; w\right)-h_{0}^{i}\right)\right]^{2}&#10;\end{aligned}&#10;$$&#10;The key feature of self-adaptive PINNs is that the loss $\mathcal{L}\left(w, \lambda, \lambda, \lambda_{b}, \lambda_{0}\right)$ is minimized with respect to the network weights $w$, as usual, but is maximized with respect to the self-adaptation weights $\lambda_{r}, \lambda_{b}, \lambda_{0}$; in other words, training seeks a saddle point&#10;$$&#10;\min _{w} \max _{r, \lambda_{b}, \lambda_{0}} \mathcal{L}\left(w, \lambda_{r}, \lambda_{b}, \lambda_{0}\right) .&#10;$$&#10;This can be accomplished by a gradient descentascent procedure, with updates given by:&#10;$$&#10;\begin{aligned}&#10;w^{k-1} &amp;=w^{k}-\eta_{k} \nabla_{w} \mathcal{L}\left(w^{k}, \lambda_{r}^{k}, \lambda_{i}^{k}, \lambda_{0}^{k}\right) \\&#10;\lambda_{r}^{k+1} &amp;=\lambda_{r}^{k}+\eta_{k} \nabla_{\lambda \cdot} \mathcal{L}\left(w^{k}, \lambda_{r}^{k}, \lambda_{b}^{k}, \lambda_{0}^{k}\right) \\&#10;\lambda_{b}^{k+1} &amp;=\lambda_{b}^{k}+\eta_{k} \nabla_{\lambda_{0}} \mathcal{L}\left(w^{k}, \lambda_{r}^{k}, \lambda_{b}^{k}, \lambda_{0}^{k}\right) \\&#10;\lambda_{0}^{k+1} &amp;=\lambda_{0}^{k}+\eta_{k} \nabla_{\lambda_{0}} \mathcal{L}\left(w^{k}, \lambda_{r}^{k}, \lambda_{b}^{k}, \lambda_{0}^{k}\right)&#10;\end{aligned}&#10;$$&#10; &#10;\end{document}"/>
  <p:tag name="IGUANATEXSIZE" val="14"/>
  <p:tag name="IGUANATEXCURSOR" val="3413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1"/>
  <p:tag name="ORIGINALWIDTH" val="3423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3in,&#10;right=0.8in,&#10;top=1in,&#10;bottom=1in,&#10;footskip=.25in]{geometry}&#10;\tolerance=1&#10;\emergencystretch=\maxdimen&#10;\hyphenpenalty=10000&#10;\hbadness=10000&#10;\begin{document}&#10;&#10;\begin{itemize}&#10;\item Loss = Boundary Losses + Residual Loses&#10;\begin{align*}&#10;\mathcal{L} &amp;= \lambda_{B}\mathcal{L}_{B} + \lambda_f\mathcal{L}_f&#10;\end{align*}&#10;&#10;\item Parameters update&#10;\begin{align*}&#10;\theta^{(k+1)}=\theta^{(k)}-\eta \nabla_{\theta} \mathcal{L}_{f}-\eta \alpha \nabla_{\theta} \mathcal{L}_{B},&#10;\end{align*}&#10;where $\alpha^{(k+1)}=(1-\lambda) \alpha^{(k)}+\lambda \hat{\alpha}^{(k+1)}$, with $\hat{\alpha}^{(k+1)}=\frac{\overline{\left|\nabla_{\theta} \mathcal{L}_{f}\right|}}{\overline{\left|\nabla_{\theta} \mathcal{L}_{B}\right|}}$, &#10;&#10;\item $\overline{\left|\nabla_{\theta}  \mathcal{L}_{B}\right|} \text { denote the means of }\left|\nabla_{\theta} \mathcal{L}_{B}\right|$.&#10;&#10;\item $0 \le \lambda \le 1$.&#10;&#10;&#10;\end{itemize}&#10; &#10;\end{document}"/>
  <p:tag name="IGUANATEXSIZE" val="18.67"/>
  <p:tag name="IGUANATEXCURSOR" val="956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2.621"/>
  <p:tag name="ORIGINALWIDTH" val="2730.40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/>
  <p:tag name="IGUANATEXSIZE" val="18.67"/>
  <p:tag name="IGUANATEXCURSOR" val="1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7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3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771</Words>
  <Application>Microsoft Office PowerPoint</Application>
  <PresentationFormat>宽屏</PresentationFormat>
  <Paragraphs>168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Microsoft YaHei UI</vt:lpstr>
      <vt:lpstr>等线</vt:lpstr>
      <vt:lpstr>华文楷体</vt:lpstr>
      <vt:lpstr>微软雅黑</vt:lpstr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Meng, Xuhui</dc:creator>
  <cp:lastModifiedBy>Xuhui Meng</cp:lastModifiedBy>
  <cp:revision>91</cp:revision>
  <dcterms:created xsi:type="dcterms:W3CDTF">2021-09-16T13:53:22Z</dcterms:created>
  <dcterms:modified xsi:type="dcterms:W3CDTF">2023-03-13T04:58:28Z</dcterms:modified>
</cp:coreProperties>
</file>